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4" r:id="rId1"/>
  </p:sldMasterIdLst>
  <p:sldIdLst>
    <p:sldId id="256" r:id="rId2"/>
    <p:sldId id="257" r:id="rId3"/>
    <p:sldId id="266" r:id="rId4"/>
    <p:sldId id="258" r:id="rId5"/>
    <p:sldId id="274" r:id="rId6"/>
    <p:sldId id="279" r:id="rId7"/>
    <p:sldId id="280" r:id="rId8"/>
    <p:sldId id="282" r:id="rId9"/>
    <p:sldId id="275" r:id="rId10"/>
    <p:sldId id="283" r:id="rId11"/>
    <p:sldId id="278" r:id="rId12"/>
    <p:sldId id="259" r:id="rId13"/>
    <p:sldId id="281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505" autoAdjust="0"/>
  </p:normalViewPr>
  <p:slideViewPr>
    <p:cSldViewPr snapToGrid="0" snapToObjects="1">
      <p:cViewPr varScale="1">
        <p:scale>
          <a:sx n="80" d="100"/>
          <a:sy n="80" d="100"/>
        </p:scale>
        <p:origin x="15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950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556203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491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274748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334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31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2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5679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5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4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4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5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9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966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6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  <p:sldLayoutId id="2147484097" r:id="rId13"/>
    <p:sldLayoutId id="2147484098" r:id="rId14"/>
    <p:sldLayoutId id="2147484099" r:id="rId15"/>
    <p:sldLayoutId id="214748410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ntoine.rey-coquais@wanadoo.fr" TargetMode="External"/><Relationship Id="rId2" Type="http://schemas.openxmlformats.org/officeDocument/2006/relationships/hyperlink" Target="mailto:chrisitanne.coudray@outlook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pcms.f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2473" y="1007706"/>
            <a:ext cx="6839339" cy="22916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4600" dirty="0">
                <a:latin typeface="Arial Black"/>
                <a:cs typeface="Arial Black"/>
              </a:rPr>
              <a:t>Assemblée Générale</a:t>
            </a:r>
            <a:br>
              <a:rPr lang="fr-FR" sz="4800" dirty="0">
                <a:latin typeface="Arial Black"/>
                <a:cs typeface="Arial Black"/>
              </a:rPr>
            </a:br>
            <a:r>
              <a:rPr lang="fr-FR" sz="4600" dirty="0">
                <a:latin typeface="Arial Black"/>
                <a:cs typeface="Arial Black"/>
              </a:rPr>
              <a:t>21 Novembre 2023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371217" cy="1799460"/>
          </a:xfrm>
        </p:spPr>
        <p:txBody>
          <a:bodyPr>
            <a:normAutofit fontScale="92500"/>
          </a:bodyPr>
          <a:lstStyle/>
          <a:p>
            <a:r>
              <a:rPr lang="fr-FR" sz="3000" b="1" i="1" dirty="0">
                <a:solidFill>
                  <a:schemeClr val="accent4">
                    <a:lumMod val="75000"/>
                  </a:schemeClr>
                </a:solidFill>
              </a:rPr>
              <a:t>Association des Pharmaciens agréés maitres </a:t>
            </a:r>
            <a:r>
              <a:rPr lang="fr-FR" sz="3000" b="1" i="1">
                <a:solidFill>
                  <a:schemeClr val="accent4">
                    <a:lumMod val="75000"/>
                  </a:schemeClr>
                </a:solidFill>
              </a:rPr>
              <a:t>et conseillers de </a:t>
            </a:r>
            <a:r>
              <a:rPr lang="fr-FR" sz="3000" b="1" i="1" dirty="0">
                <a:solidFill>
                  <a:schemeClr val="accent4">
                    <a:lumMod val="75000"/>
                  </a:schemeClr>
                </a:solidFill>
              </a:rPr>
              <a:t>stage – </a:t>
            </a:r>
          </a:p>
          <a:p>
            <a:r>
              <a:rPr lang="fr-FR" sz="3000" b="1" i="1" dirty="0">
                <a:solidFill>
                  <a:schemeClr val="accent4">
                    <a:lumMod val="75000"/>
                  </a:schemeClr>
                </a:solidFill>
              </a:rPr>
              <a:t>Faculté de Pharmacie Lyon 1 </a:t>
            </a:r>
          </a:p>
        </p:txBody>
      </p:sp>
    </p:spTree>
    <p:extLst>
      <p:ext uri="{BB962C8B-B14F-4D97-AF65-F5344CB8AC3E}">
        <p14:creationId xmlns:p14="http://schemas.microsoft.com/office/powerpoint/2010/main" val="2520481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6DC98-F221-5C53-0D87-A1B12A03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7086601" cy="1320800"/>
          </a:xfrm>
        </p:spPr>
        <p:txBody>
          <a:bodyPr/>
          <a:lstStyle/>
          <a:p>
            <a:r>
              <a:rPr lang="fr-FR" b="1"/>
              <a:t>Création du </a:t>
            </a:r>
            <a:r>
              <a:rPr lang="fr-FR" b="1" dirty="0"/>
              <a:t>Site internet de l’Association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1E689-FCE4-608D-D9DE-81D12CE97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Intérêts pour les maîtres de stage 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Renseigner une fiche de terrain d’accueil de stage + mise en avant des spécificités de l’officine pour le stagiaire</a:t>
            </a:r>
          </a:p>
          <a:p>
            <a:pPr lvl="1"/>
            <a:r>
              <a:rPr lang="fr-FR" dirty="0"/>
              <a:t>S’informer des actualités des stages et de leur bonne réalisation</a:t>
            </a:r>
          </a:p>
          <a:p>
            <a:pPr lvl="1"/>
            <a:r>
              <a:rPr lang="fr-FR" dirty="0"/>
              <a:t>Possibilité de payer en ligne sa cotisation à l’association</a:t>
            </a:r>
          </a:p>
          <a:p>
            <a:r>
              <a:rPr lang="fr-FR" u="sng" dirty="0"/>
              <a:t>Intérêts pour les étudiants 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S’informer des terrains de stage disponibles et de leurs spécificités </a:t>
            </a:r>
          </a:p>
          <a:p>
            <a:pPr lvl="1"/>
            <a:r>
              <a:rPr lang="fr-FR" dirty="0"/>
              <a:t>S’informer des actualités des stages et de leur bonne réalisation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89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BABB6A-1CF6-4462-AB8B-282463742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1181100"/>
            <a:ext cx="6762749" cy="1307576"/>
          </a:xfrm>
        </p:spPr>
        <p:txBody>
          <a:bodyPr>
            <a:normAutofit fontScale="90000"/>
          </a:bodyPr>
          <a:lstStyle/>
          <a:p>
            <a:r>
              <a:rPr lang="fr-FR" dirty="0"/>
              <a:t>Journée annuelle de formation des </a:t>
            </a:r>
            <a:br>
              <a:rPr lang="fr-FR" dirty="0"/>
            </a:br>
            <a:r>
              <a:rPr lang="fr-FR" dirty="0"/>
              <a:t>Maîtres de stage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947F66-6EE5-4A5C-A611-EEAD90A3C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2488676"/>
            <a:ext cx="7876094" cy="4194928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2 Sessions annuelles, organisées par l’ISPB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Format d’</a:t>
            </a:r>
            <a:r>
              <a:rPr lang="fr-FR" u="sng" dirty="0">
                <a:solidFill>
                  <a:schemeClr val="tx1"/>
                </a:solidFill>
              </a:rPr>
              <a:t>une journée </a:t>
            </a:r>
            <a:r>
              <a:rPr lang="fr-FR" dirty="0">
                <a:solidFill>
                  <a:schemeClr val="tx1"/>
                </a:solidFill>
              </a:rPr>
              <a:t>en présentiel (deux sessions annuelles possibles), animée par enseignants ISPB (filière officine) et conseillers maîtres de stage.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Conférences / Cas cliniques et thérapeutiques + « Méthodologie » des stages.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Présence indispensable </a:t>
            </a:r>
            <a:r>
              <a:rPr lang="fr-FR" dirty="0">
                <a:solidFill>
                  <a:schemeClr val="tx1"/>
                </a:solidFill>
              </a:rPr>
              <a:t>pour accueillir les stagiaires.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Engagement à adhérer à la charte des maîtres de stage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Permet la bonne réalisation des stages pour le stagiaire </a:t>
            </a:r>
            <a:r>
              <a:rPr lang="fr-FR" b="1" dirty="0">
                <a:solidFill>
                  <a:schemeClr val="tx1"/>
                </a:solidFill>
              </a:rPr>
              <a:t>et</a:t>
            </a:r>
            <a:r>
              <a:rPr lang="fr-FR" dirty="0">
                <a:solidFill>
                  <a:schemeClr val="tx1"/>
                </a:solidFill>
              </a:rPr>
              <a:t> le maître de stage 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i="1" dirty="0">
                <a:solidFill>
                  <a:schemeClr val="tx1"/>
                </a:solidFill>
              </a:rPr>
              <a:t>OBLIGATOIRE POUR LES PHARMACIENS DEMANDANT LEUR AGREMENT OU RENOUVELLEMENT D’AGREMENT MAITRE DE STAGE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7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Comment devenir Maître de Stage agréé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2160590"/>
            <a:ext cx="7050834" cy="38807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Justifier d’au moins cinq années d’exercice, dont deux minimum en tant que titulaire d’officine</a:t>
            </a:r>
          </a:p>
          <a:p>
            <a:pPr marL="0" indent="0">
              <a:buNone/>
            </a:pPr>
            <a:endParaRPr lang="fr-F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/>
              <a:t>Faire une demande écrite auprès du directeur de l’ISPB (Pr Claude Dussart) / dossier à télécharger sur le site de l’ISPB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Avant le 15/04 pour un agrément au 1</a:t>
            </a:r>
            <a:r>
              <a:rPr lang="fr-FR" b="1" baseline="30000" dirty="0">
                <a:solidFill>
                  <a:srgbClr val="FF0000"/>
                </a:solidFill>
              </a:rPr>
              <a:t>er</a:t>
            </a:r>
            <a:r>
              <a:rPr lang="fr-FR" b="1" dirty="0">
                <a:solidFill>
                  <a:srgbClr val="FF0000"/>
                </a:solidFill>
              </a:rPr>
              <a:t> Juillet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FF0000"/>
                </a:solidFill>
              </a:rPr>
              <a:t>Avant </a:t>
            </a:r>
            <a:r>
              <a:rPr lang="fr-FR" b="1">
                <a:solidFill>
                  <a:srgbClr val="FF0000"/>
                </a:solidFill>
              </a:rPr>
              <a:t>le 15/10 </a:t>
            </a:r>
            <a:r>
              <a:rPr lang="fr-FR" b="1" dirty="0">
                <a:solidFill>
                  <a:srgbClr val="FF0000"/>
                </a:solidFill>
              </a:rPr>
              <a:t>pour un agrément au 1</a:t>
            </a:r>
            <a:r>
              <a:rPr lang="fr-FR" b="1" baseline="30000" dirty="0">
                <a:solidFill>
                  <a:srgbClr val="FF0000"/>
                </a:solidFill>
              </a:rPr>
              <a:t>er</a:t>
            </a:r>
            <a:r>
              <a:rPr lang="fr-FR" b="1" dirty="0">
                <a:solidFill>
                  <a:srgbClr val="FF0000"/>
                </a:solidFill>
              </a:rPr>
              <a:t> janvier</a:t>
            </a:r>
          </a:p>
        </p:txBody>
      </p:sp>
    </p:spTree>
    <p:extLst>
      <p:ext uri="{BB962C8B-B14F-4D97-AF65-F5344CB8AC3E}">
        <p14:creationId xmlns:p14="http://schemas.microsoft.com/office/powerpoint/2010/main" val="3831395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BC90F4-D8A5-00AF-7E3B-D1824A961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4" y="318559"/>
            <a:ext cx="5826719" cy="1646302"/>
          </a:xfrm>
        </p:spPr>
        <p:txBody>
          <a:bodyPr>
            <a:normAutofit fontScale="90000"/>
          </a:bodyPr>
          <a:lstStyle/>
          <a:p>
            <a:r>
              <a:rPr lang="fr-FR" dirty="0"/>
              <a:t>Appel à cotisation Année 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852720-80EF-D43C-7ABD-E2A3C817B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775" y="2095500"/>
            <a:ext cx="7143750" cy="43624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Assurer les relations entre le maître de stage et la faculté de pharmacie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Informations sur le déroulement et la bonne réalisation des stages étudiants (participation aux réunions du CNMS)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Promotion de la formation des maîtres de stage : développement de la qualité à l’officine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Représentation instances professionnelles et universitaires (ISPB, SEPR)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Fixée à </a:t>
            </a:r>
            <a:r>
              <a:rPr lang="fr-FR" sz="2000" dirty="0">
                <a:solidFill>
                  <a:srgbClr val="FF0000"/>
                </a:solidFill>
              </a:rPr>
              <a:t>50€</a:t>
            </a:r>
            <a:r>
              <a:rPr lang="fr-FR" sz="2000" dirty="0"/>
              <a:t> pour </a:t>
            </a:r>
            <a:r>
              <a:rPr lang="fr-FR" sz="2000" dirty="0">
                <a:solidFill>
                  <a:srgbClr val="FF0000"/>
                </a:solidFill>
              </a:rPr>
              <a:t>l’année 2024 </a:t>
            </a:r>
            <a:r>
              <a:rPr lang="fr-FR" sz="2000" dirty="0"/>
              <a:t>(pas d’augmentation!)</a:t>
            </a:r>
          </a:p>
        </p:txBody>
      </p:sp>
    </p:spTree>
    <p:extLst>
      <p:ext uri="{BB962C8B-B14F-4D97-AF65-F5344CB8AC3E}">
        <p14:creationId xmlns:p14="http://schemas.microsoft.com/office/powerpoint/2010/main" val="4281731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518989" cy="13208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Association des Pharmaciens agréés Maîtres de Stage – Lyon : nos contacts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9775" y="2771774"/>
            <a:ext cx="7662864" cy="3265489"/>
          </a:xfrm>
        </p:spPr>
        <p:txBody>
          <a:bodyPr>
            <a:normAutofit lnSpcReduction="10000"/>
          </a:bodyPr>
          <a:lstStyle/>
          <a:p>
            <a:pPr lvl="1">
              <a:lnSpc>
                <a:spcPct val="70000"/>
              </a:lnSpc>
            </a:pPr>
            <a:r>
              <a:rPr lang="fr-FR" dirty="0" err="1"/>
              <a:t>Christianne</a:t>
            </a:r>
            <a:r>
              <a:rPr lang="fr-FR" dirty="0"/>
              <a:t> COUDRAY (Secrétaire)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fr-FR" dirty="0">
                <a:hlinkClick r:id="rId2"/>
              </a:rPr>
              <a:t>chrisitanne.coudray@outlook.fr</a:t>
            </a:r>
            <a:endParaRPr lang="fr-FR" dirty="0"/>
          </a:p>
          <a:p>
            <a:pPr marL="457200" lvl="1" indent="0">
              <a:lnSpc>
                <a:spcPct val="70000"/>
              </a:lnSpc>
              <a:buNone/>
            </a:pPr>
            <a:endParaRPr lang="fr-FR" dirty="0"/>
          </a:p>
          <a:p>
            <a:pPr lvl="1">
              <a:lnSpc>
                <a:spcPct val="70000"/>
              </a:lnSpc>
            </a:pPr>
            <a:r>
              <a:rPr lang="fr-FR" dirty="0"/>
              <a:t>Antoine REY-COQUAIS (Trésorier)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fr-FR" dirty="0">
                <a:hlinkClick r:id="rId3"/>
              </a:rPr>
              <a:t>antoine.rey-coquais@wanadoo.fr</a:t>
            </a:r>
            <a:endParaRPr lang="fr-FR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fr-FR" dirty="0"/>
              <a:t>PHARMACIE CARNOT – 69190 Saint-Fons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fr-FR" dirty="0"/>
              <a:t>04.78.70.94.55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fr-FR" dirty="0"/>
          </a:p>
          <a:p>
            <a:pPr lvl="1">
              <a:lnSpc>
                <a:spcPct val="70000"/>
              </a:lnSpc>
            </a:pPr>
            <a:r>
              <a:rPr lang="fr-FR" dirty="0"/>
              <a:t>Théo LEFEVRE (Président)</a:t>
            </a:r>
          </a:p>
          <a:p>
            <a:pPr marL="342900" lvl="1" indent="0">
              <a:lnSpc>
                <a:spcPct val="70000"/>
              </a:lnSpc>
              <a:buNone/>
            </a:pPr>
            <a:r>
              <a:rPr lang="fr-FR" dirty="0">
                <a:solidFill>
                  <a:srgbClr val="92D050"/>
                </a:solidFill>
              </a:rPr>
              <a:t>	</a:t>
            </a:r>
            <a:r>
              <a:rPr lang="fr-FR" u="sng" dirty="0">
                <a:solidFill>
                  <a:srgbClr val="92D050"/>
                </a:solidFill>
              </a:rPr>
              <a:t>theo.lefevre95@orange.fr</a:t>
            </a:r>
          </a:p>
          <a:p>
            <a:pPr marL="342900" lvl="1" indent="0">
              <a:lnSpc>
                <a:spcPct val="70000"/>
              </a:lnSpc>
              <a:buNone/>
            </a:pPr>
            <a:r>
              <a:rPr lang="fr-FR" dirty="0"/>
              <a:t>	SELARL PHARMACIE CHARLEMAGNE – 69002 Lyon</a:t>
            </a:r>
          </a:p>
          <a:p>
            <a:pPr marL="342900" lvl="1" indent="0">
              <a:lnSpc>
                <a:spcPct val="70000"/>
              </a:lnSpc>
              <a:buNone/>
            </a:pPr>
            <a:r>
              <a:rPr lang="fr-FR" dirty="0"/>
              <a:t>	04.78.37.10.03</a:t>
            </a:r>
          </a:p>
          <a:p>
            <a:pPr marL="342900" lvl="1" indent="0">
              <a:lnSpc>
                <a:spcPct val="70000"/>
              </a:lnSpc>
              <a:buNone/>
            </a:pPr>
            <a:endParaRPr lang="fr-FR" dirty="0"/>
          </a:p>
          <a:p>
            <a:pPr marL="342900" lvl="1" indent="0">
              <a:lnSpc>
                <a:spcPct val="70000"/>
              </a:lnSpc>
              <a:buNone/>
            </a:pPr>
            <a:endParaRPr lang="fr-FR" dirty="0"/>
          </a:p>
          <a:p>
            <a:pPr marL="342900" lvl="1" indent="0">
              <a:lnSpc>
                <a:spcPct val="70000"/>
              </a:lnSpc>
              <a:buNone/>
            </a:pPr>
            <a:endParaRPr lang="fr-FR" dirty="0"/>
          </a:p>
          <a:p>
            <a:pPr marL="342900" lvl="1" indent="0">
              <a:lnSpc>
                <a:spcPct val="70000"/>
              </a:lnSpc>
              <a:buNone/>
            </a:pPr>
            <a:endParaRPr lang="fr-FR" dirty="0"/>
          </a:p>
          <a:p>
            <a:pPr marL="342900" lvl="1" indent="0">
              <a:lnSpc>
                <a:spcPct val="70000"/>
              </a:lnSpc>
              <a:buNone/>
            </a:pPr>
            <a:endParaRPr lang="fr-FR" dirty="0"/>
          </a:p>
          <a:p>
            <a:pPr marL="342900" lvl="1" indent="0">
              <a:lnSpc>
                <a:spcPct val="70000"/>
              </a:lnSpc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6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/>
              <a:t>Association des Maîtres de Stage, représentant les départements :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09598" y="2160590"/>
            <a:ext cx="7429501" cy="3880773"/>
          </a:xfrm>
        </p:spPr>
        <p:txBody>
          <a:bodyPr>
            <a:normAutofit fontScale="92500" lnSpcReduction="10000"/>
          </a:bodyPr>
          <a:lstStyle/>
          <a:p>
            <a:r>
              <a:rPr lang="fr-FR" sz="3000" b="1" dirty="0">
                <a:solidFill>
                  <a:srgbClr val="FF0000"/>
                </a:solidFill>
              </a:rPr>
              <a:t>Ain 01 :  62 maîtres de stage</a:t>
            </a:r>
          </a:p>
          <a:p>
            <a:pPr marL="0" indent="0">
              <a:buNone/>
            </a:pPr>
            <a:endParaRPr lang="fr-FR" sz="3000" b="1" dirty="0">
              <a:solidFill>
                <a:srgbClr val="FF0000"/>
              </a:solidFill>
            </a:endParaRPr>
          </a:p>
          <a:p>
            <a:r>
              <a:rPr lang="fr-FR" sz="3000" b="1" dirty="0">
                <a:solidFill>
                  <a:srgbClr val="FF0000"/>
                </a:solidFill>
              </a:rPr>
              <a:t>Loire 42 :  89 maîtres de stage</a:t>
            </a:r>
          </a:p>
          <a:p>
            <a:pPr marL="0" indent="0">
              <a:buNone/>
            </a:pPr>
            <a:endParaRPr lang="fr-FR" sz="3000" b="1" dirty="0">
              <a:solidFill>
                <a:srgbClr val="FF0000"/>
              </a:solidFill>
            </a:endParaRPr>
          </a:p>
          <a:p>
            <a:r>
              <a:rPr lang="fr-FR" sz="3000" b="1" dirty="0">
                <a:solidFill>
                  <a:srgbClr val="FF0000"/>
                </a:solidFill>
              </a:rPr>
              <a:t>Rhône 69 :  267 maîtres de stage</a:t>
            </a:r>
          </a:p>
          <a:p>
            <a:endParaRPr lang="fr-FR" dirty="0"/>
          </a:p>
          <a:p>
            <a:r>
              <a:rPr lang="fr-FR" sz="3000" b="1" dirty="0">
                <a:solidFill>
                  <a:srgbClr val="7030A0"/>
                </a:solidFill>
              </a:rPr>
              <a:t>Soit </a:t>
            </a:r>
            <a:r>
              <a:rPr lang="fr-FR" sz="3000" b="1" u="sng" dirty="0">
                <a:solidFill>
                  <a:srgbClr val="7030A0"/>
                </a:solidFill>
              </a:rPr>
              <a:t>417 maîtres de stage</a:t>
            </a:r>
            <a:r>
              <a:rPr lang="fr-FR" sz="3000" b="1" dirty="0">
                <a:solidFill>
                  <a:srgbClr val="7030A0"/>
                </a:solidFill>
              </a:rPr>
              <a:t> représentés pour notre faculté</a:t>
            </a:r>
          </a:p>
        </p:txBody>
      </p:sp>
    </p:spTree>
    <p:extLst>
      <p:ext uri="{BB962C8B-B14F-4D97-AF65-F5344CB8AC3E}">
        <p14:creationId xmlns:p14="http://schemas.microsoft.com/office/powerpoint/2010/main" val="35968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Composition du bureau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2160590"/>
            <a:ext cx="7508034" cy="3880773"/>
          </a:xfrm>
        </p:spPr>
        <p:txBody>
          <a:bodyPr>
            <a:normAutofit/>
          </a:bodyPr>
          <a:lstStyle/>
          <a:p>
            <a:r>
              <a:rPr lang="fr-FR" sz="2000" u="sng" dirty="0"/>
              <a:t>Président</a:t>
            </a:r>
            <a:r>
              <a:rPr lang="fr-FR" sz="2000" dirty="0"/>
              <a:t>: </a:t>
            </a:r>
            <a:r>
              <a:rPr lang="fr-FR" sz="2000" b="1" i="1" dirty="0"/>
              <a:t>Dr Théo Lefèvre</a:t>
            </a:r>
          </a:p>
          <a:p>
            <a:pPr marL="0" indent="0">
              <a:buNone/>
            </a:pPr>
            <a:endParaRPr lang="fr-FR" sz="2000" b="1" i="1" dirty="0"/>
          </a:p>
          <a:p>
            <a:r>
              <a:rPr lang="fr-FR" sz="2000" u="sng" dirty="0"/>
              <a:t>Trésorier</a:t>
            </a:r>
            <a:r>
              <a:rPr lang="fr-FR" sz="2000" dirty="0"/>
              <a:t>: </a:t>
            </a:r>
            <a:r>
              <a:rPr lang="fr-FR" sz="2000" b="1" i="1" dirty="0"/>
              <a:t>Dr Antoine Rey-Coquais</a:t>
            </a:r>
          </a:p>
          <a:p>
            <a:endParaRPr lang="fr-FR" sz="2000" dirty="0"/>
          </a:p>
          <a:p>
            <a:r>
              <a:rPr lang="fr-FR" sz="2000" u="sng" dirty="0"/>
              <a:t>Secrétaire</a:t>
            </a:r>
            <a:r>
              <a:rPr lang="fr-FR" sz="2000" dirty="0"/>
              <a:t> : </a:t>
            </a:r>
            <a:r>
              <a:rPr lang="fr-FR" sz="2000" b="1" i="1" dirty="0"/>
              <a:t>Mme </a:t>
            </a:r>
            <a:r>
              <a:rPr lang="fr-FR" sz="2000" b="1" i="1" dirty="0" err="1"/>
              <a:t>Christianne</a:t>
            </a:r>
            <a:r>
              <a:rPr lang="fr-FR" sz="2000" b="1" i="1" dirty="0"/>
              <a:t> Coudray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u="sng" dirty="0"/>
              <a:t>Membres du bureau </a:t>
            </a:r>
            <a:r>
              <a:rPr lang="fr-FR" sz="2000" dirty="0"/>
              <a:t>: </a:t>
            </a:r>
            <a:r>
              <a:rPr lang="fr-FR" sz="2000" b="1" i="1" dirty="0" err="1"/>
              <a:t>Drs</a:t>
            </a:r>
            <a:r>
              <a:rPr lang="fr-FR" sz="2000" b="1" i="1" dirty="0"/>
              <a:t> Estelle </a:t>
            </a:r>
            <a:r>
              <a:rPr lang="fr-FR" sz="2000" b="1" i="1" dirty="0" err="1"/>
              <a:t>Fréry</a:t>
            </a:r>
            <a:r>
              <a:rPr lang="fr-FR" sz="2000" b="1" i="1" dirty="0"/>
              <a:t>, Elise Vibert, Hélène </a:t>
            </a:r>
            <a:r>
              <a:rPr lang="fr-FR" sz="2000" b="1" i="1" dirty="0" err="1"/>
              <a:t>Justamon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318468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Association des Maîtres de Stage - Lyon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013" y="2234056"/>
            <a:ext cx="7725561" cy="41476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Membre actif du C.E.P.O de l’ISPB</a:t>
            </a:r>
          </a:p>
          <a:p>
            <a:endParaRPr lang="fr-FR" sz="2000" dirty="0"/>
          </a:p>
          <a:p>
            <a:r>
              <a:rPr lang="fr-FR" sz="2000" dirty="0"/>
              <a:t>Participation aux réunions pédagogiques ISPB et SEPR</a:t>
            </a:r>
          </a:p>
          <a:p>
            <a:endParaRPr lang="fr-FR" sz="2000" dirty="0"/>
          </a:p>
          <a:p>
            <a:r>
              <a:rPr lang="fr-FR" sz="2000" dirty="0"/>
              <a:t>Membre du Collège des pharmaciens conseillers et maîtres de stage = </a:t>
            </a:r>
            <a:r>
              <a:rPr lang="fr-FR" sz="2000" dirty="0">
                <a:hlinkClick r:id="rId2"/>
              </a:rPr>
              <a:t>http://cpcms.fr/</a:t>
            </a:r>
            <a:endParaRPr lang="fr-FR" sz="2000" dirty="0"/>
          </a:p>
          <a:p>
            <a:endParaRPr lang="fr-FR" sz="2000" dirty="0"/>
          </a:p>
          <a:p>
            <a:r>
              <a:rPr lang="fr-FR" sz="2000"/>
              <a:t>Participation aux événements </a:t>
            </a:r>
            <a:r>
              <a:rPr lang="fr-FR" sz="2000" dirty="0"/>
              <a:t>scientifiques professionnels (Entretiens de Galien, Colloque SPL…)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6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Bilan comptable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8C8E6E0-7897-9B58-4F91-A548E11A2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850" y="1179513"/>
            <a:ext cx="5553075" cy="5240337"/>
          </a:xfrm>
        </p:spPr>
      </p:pic>
    </p:spTree>
    <p:extLst>
      <p:ext uri="{BB962C8B-B14F-4D97-AF65-F5344CB8AC3E}">
        <p14:creationId xmlns:p14="http://schemas.microsoft.com/office/powerpoint/2010/main" val="334557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97862-706C-43CE-945C-9CAB7C44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Opération sur le compte courant pour la période du 01/10/2022 au 30/09/2023</a:t>
            </a:r>
            <a:b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D2AED68-1195-8466-030F-B15CF4C62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9196" y="2160588"/>
            <a:ext cx="5649220" cy="3881437"/>
          </a:xfrm>
        </p:spPr>
      </p:pic>
    </p:spTree>
    <p:extLst>
      <p:ext uri="{BB962C8B-B14F-4D97-AF65-F5344CB8AC3E}">
        <p14:creationId xmlns:p14="http://schemas.microsoft.com/office/powerpoint/2010/main" val="64372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124353-9458-4317-9972-80E56D12E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fr-FR" altLang="fr-FR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Opération sur le compte livret pour la période du 01/10/2022 au 30/09/2023</a:t>
            </a:r>
            <a:br>
              <a:rPr kumimoji="0" lang="fr-FR" altLang="fr-FR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E958110-FE66-3C54-3E92-44AD09786C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734634"/>
            <a:ext cx="6348413" cy="2733344"/>
          </a:xfrm>
        </p:spPr>
      </p:pic>
    </p:spTree>
    <p:extLst>
      <p:ext uri="{BB962C8B-B14F-4D97-AF65-F5344CB8AC3E}">
        <p14:creationId xmlns:p14="http://schemas.microsoft.com/office/powerpoint/2010/main" val="297978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11F45-9AA7-6EC3-6C8C-A855D4D0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Retour sur les actions de l’association en 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A130C8-E2FD-846C-0065-248C639D6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Participation au jury du concours d’ordonnance des 6</a:t>
            </a:r>
            <a:r>
              <a:rPr lang="fr-FR" baseline="30000" dirty="0"/>
              <a:t>ème</a:t>
            </a:r>
            <a:r>
              <a:rPr lang="fr-FR" dirty="0"/>
              <a:t> années</a:t>
            </a:r>
          </a:p>
          <a:p>
            <a:r>
              <a:rPr lang="fr-FR" dirty="0"/>
              <a:t>Journée des 6</a:t>
            </a:r>
            <a:r>
              <a:rPr lang="fr-FR" baseline="30000" dirty="0"/>
              <a:t>ème</a:t>
            </a:r>
            <a:r>
              <a:rPr lang="fr-FR" dirty="0"/>
              <a:t> années « installation du jeune pharmacien » avec participation d’un avocat et d’un expert comptable</a:t>
            </a:r>
          </a:p>
          <a:p>
            <a:r>
              <a:rPr lang="fr-FR" dirty="0"/>
              <a:t>Participation au forum des métiers (novembre 2023) </a:t>
            </a:r>
          </a:p>
          <a:p>
            <a:r>
              <a:rPr lang="fr-FR" dirty="0"/>
              <a:t>Visites des demandes d’agréments et de renouvellements d’agréments</a:t>
            </a:r>
          </a:p>
          <a:p>
            <a:r>
              <a:rPr lang="fr-FR" dirty="0"/>
              <a:t>Participation aux réunions du Collège des maîtres de stage </a:t>
            </a:r>
          </a:p>
          <a:p>
            <a:pPr lvl="1"/>
            <a:r>
              <a:rPr lang="fr-FR" dirty="0"/>
              <a:t>Démarche qualité de l’exercice officinal et d’encadrement de nos étudiants en stage</a:t>
            </a:r>
          </a:p>
          <a:p>
            <a:pPr lvl="1"/>
            <a:r>
              <a:rPr lang="fr-FR" dirty="0"/>
              <a:t>Evolution de la formation (DES OFFICINE)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3561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8FCE3-FFCC-43DF-B67F-24517CC42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Perspectives </a:t>
            </a:r>
            <a:r>
              <a:rPr lang="fr-FR" b="1"/>
              <a:t>Année 2024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B15736-7DCF-44D5-AA5B-B81BA955C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285875"/>
            <a:ext cx="7924803" cy="5429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Organisation de la journée des 6èmes Années </a:t>
            </a:r>
          </a:p>
          <a:p>
            <a:endParaRPr lang="fr-FR" dirty="0"/>
          </a:p>
          <a:p>
            <a:r>
              <a:rPr lang="fr-FR" dirty="0"/>
              <a:t>Organisation d’une soirée des Maîtres de stage</a:t>
            </a:r>
          </a:p>
          <a:p>
            <a:endParaRPr lang="fr-FR" dirty="0"/>
          </a:p>
          <a:p>
            <a:r>
              <a:rPr lang="fr-FR" dirty="0"/>
              <a:t>Organisation d’un Stage Dating entre étudiants et maîtres de stage</a:t>
            </a:r>
          </a:p>
          <a:p>
            <a:endParaRPr lang="fr-FR" dirty="0"/>
          </a:p>
          <a:p>
            <a:r>
              <a:rPr lang="fr-FR" dirty="0"/>
              <a:t>Participation au forum des métiers de l’ISPB</a:t>
            </a:r>
          </a:p>
          <a:p>
            <a:endParaRPr lang="fr-FR" dirty="0"/>
          </a:p>
          <a:p>
            <a:r>
              <a:rPr lang="fr-FR" dirty="0"/>
              <a:t>Participation au concours de commentaire d’ordonnance des 6</a:t>
            </a:r>
            <a:r>
              <a:rPr lang="fr-FR" baseline="30000" dirty="0"/>
              <a:t>ème</a:t>
            </a:r>
            <a:r>
              <a:rPr lang="fr-FR" dirty="0"/>
              <a:t> années</a:t>
            </a:r>
          </a:p>
          <a:p>
            <a:endParaRPr lang="fr-FR" dirty="0"/>
          </a:p>
          <a:p>
            <a:r>
              <a:rPr lang="fr-FR" dirty="0"/>
              <a:t>Visites de demande d’agréments et de renouvellements d’agréments des maîtres de stage</a:t>
            </a:r>
          </a:p>
          <a:p>
            <a:pPr lvl="1"/>
            <a:r>
              <a:rPr lang="fr-FR" dirty="0"/>
              <a:t>Effectuées par Enseignants ISPB et Conseillers Maîtres de stage </a:t>
            </a:r>
          </a:p>
          <a:p>
            <a:pPr lvl="1"/>
            <a:r>
              <a:rPr lang="fr-FR" dirty="0"/>
              <a:t>Journée de formation / information des maîtres de stage à l’ISPB : 2 sessions annuelles pour les pharmaciens en demande d’agrément et de renouvellement d’agrément</a:t>
            </a:r>
          </a:p>
        </p:txBody>
      </p:sp>
    </p:spTree>
    <p:extLst>
      <p:ext uri="{BB962C8B-B14F-4D97-AF65-F5344CB8AC3E}">
        <p14:creationId xmlns:p14="http://schemas.microsoft.com/office/powerpoint/2010/main" val="33044841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722</Words>
  <Application>Microsoft Office PowerPoint</Application>
  <PresentationFormat>Affichage à l'écran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Trebuchet MS</vt:lpstr>
      <vt:lpstr>Wingdings 3</vt:lpstr>
      <vt:lpstr>Facette</vt:lpstr>
      <vt:lpstr>Assemblée Générale 21 Novembre 2023</vt:lpstr>
      <vt:lpstr>Association des Maîtres de Stage, représentant les départements : </vt:lpstr>
      <vt:lpstr>Composition du bureau</vt:lpstr>
      <vt:lpstr>Association des Maîtres de Stage - Lyon</vt:lpstr>
      <vt:lpstr>Bilan comptable</vt:lpstr>
      <vt:lpstr>Opération sur le compte courant pour la période du 01/10/2022 au 30/09/2023 </vt:lpstr>
      <vt:lpstr>Opération sur le compte livret pour la période du 01/10/2022 au 30/09/2023 </vt:lpstr>
      <vt:lpstr>Retour sur les actions de l’association en 2023</vt:lpstr>
      <vt:lpstr>Perspectives Année 2024</vt:lpstr>
      <vt:lpstr>Création du Site internet de l’Association </vt:lpstr>
      <vt:lpstr>Journée annuelle de formation des  Maîtres de stage</vt:lpstr>
      <vt:lpstr>Comment devenir Maître de Stage agréé ?</vt:lpstr>
      <vt:lpstr>Appel à cotisation Année 2024</vt:lpstr>
      <vt:lpstr>Association des Pharmaciens agréés Maîtres de Stage – Lyon : nos contacts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24 novembre 2016</dc:title>
  <dc:creator>Julien Lombardi</dc:creator>
  <cp:lastModifiedBy>Theo Lefèvre</cp:lastModifiedBy>
  <cp:revision>191</cp:revision>
  <dcterms:created xsi:type="dcterms:W3CDTF">2016-11-04T21:24:01Z</dcterms:created>
  <dcterms:modified xsi:type="dcterms:W3CDTF">2023-11-13T11:04:06Z</dcterms:modified>
</cp:coreProperties>
</file>